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9"/>
      <p:bold r:id="rId10"/>
      <p:italic r:id="rId11"/>
      <p:boldItalic r:id="rId12"/>
    </p:embeddedFont>
    <p:embeddedFont>
      <p:font typeface="Garamond" panose="02020404030301010803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DD44B1-C9F8-4622-B0B2-C40D1C95E60E}">
  <a:tblStyle styleId="{D1DD44B1-C9F8-4622-B0B2-C40D1C95E6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04ffe3b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04ffe3b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04ffe3b5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04ffe3b5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0e84f8e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0e84f8e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4eda2b5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4eda2b5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93C47D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38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Guitar - Assessment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Growth Based Rubric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song &amp; final mark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650" y="0"/>
            <a:ext cx="5943600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6"/>
          <p:cNvSpPr txBox="1"/>
          <p:nvPr/>
        </p:nvSpPr>
        <p:spPr>
          <a:xfrm>
            <a:off x="0" y="2202450"/>
            <a:ext cx="9144000" cy="29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Based Assessment:</a:t>
            </a:r>
            <a:endParaRPr sz="1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Acquiring</a:t>
            </a:r>
            <a:r>
              <a:rPr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Student requires teacher direction and support to acquire skills.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say:  “</a:t>
            </a:r>
            <a:r>
              <a:rPr lang="en" sz="1800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just getting started.”  Or  “I learn best with help.”</a:t>
            </a:r>
            <a:endParaRPr sz="1800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Developing</a:t>
            </a:r>
            <a:r>
              <a:rPr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Student is learning to practice and apply skills with some teacher guidance. </a:t>
            </a:r>
            <a:endParaRPr sz="1800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say:  “</a:t>
            </a:r>
            <a:r>
              <a:rPr lang="en" sz="1800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get some of it.”  Or    “I am beginning to do more and more on my own.”</a:t>
            </a:r>
            <a:endParaRPr sz="1800" i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/>
          <p:nvPr/>
        </p:nvSpPr>
        <p:spPr>
          <a:xfrm>
            <a:off x="0" y="1646700"/>
            <a:ext cx="9144000" cy="3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Based Assessment:</a:t>
            </a: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ic Sans MS"/>
                <a:ea typeface="Comic Sans MS"/>
                <a:cs typeface="Comic Sans MS"/>
                <a:sym typeface="Comic Sans MS"/>
              </a:rPr>
              <a:t>Refining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:  Student is refining skills with increasing consistency and independence. </a:t>
            </a:r>
            <a:endParaRPr sz="1800" i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You can say:  “</a:t>
            </a:r>
            <a:r>
              <a:rPr lang="en" sz="1800" i="1">
                <a:latin typeface="Comic Sans MS"/>
                <a:ea typeface="Comic Sans MS"/>
                <a:cs typeface="Comic Sans MS"/>
                <a:sym typeface="Comic Sans MS"/>
              </a:rPr>
              <a:t>I get most of it.”  or   “I can do most of it on my own.”</a:t>
            </a:r>
            <a:endParaRPr sz="1800" i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ic Sans MS"/>
                <a:ea typeface="Comic Sans MS"/>
                <a:cs typeface="Comic Sans MS"/>
                <a:sym typeface="Comic Sans MS"/>
              </a:rPr>
              <a:t>Mastering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: Student consistently and independently demonstrates competency in applying skills.  </a:t>
            </a:r>
            <a:endParaRPr sz="1800" i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You can say:  “</a:t>
            </a:r>
            <a:r>
              <a:rPr lang="en" sz="1800" i="1">
                <a:latin typeface="Comic Sans MS"/>
                <a:ea typeface="Comic Sans MS"/>
                <a:cs typeface="Comic Sans MS"/>
                <a:sym typeface="Comic Sans MS"/>
              </a:rPr>
              <a:t>I get it.”  or   “I can do it on my own every time.”</a:t>
            </a:r>
            <a:endParaRPr sz="1800" i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ic Sans MS"/>
                <a:ea typeface="Comic Sans MS"/>
                <a:cs typeface="Comic Sans MS"/>
                <a:sym typeface="Comic Sans MS"/>
              </a:rPr>
              <a:t>Extending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:  Student takes ownership and self-initiates innovative use of skills.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You can say:  “</a:t>
            </a:r>
            <a:r>
              <a:rPr lang="en" sz="1800" i="1">
                <a:latin typeface="Comic Sans MS"/>
                <a:ea typeface="Comic Sans MS"/>
                <a:cs typeface="Comic Sans MS"/>
                <a:sym typeface="Comic Sans MS"/>
              </a:rPr>
              <a:t>I use what I know to create something new or that impacts others.”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1" name="Google Shape;11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1650" y="0"/>
            <a:ext cx="594360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8"/>
          <p:cNvGraphicFramePr/>
          <p:nvPr/>
        </p:nvGraphicFramePr>
        <p:xfrm>
          <a:off x="162138" y="809800"/>
          <a:ext cx="3000000" cy="3000000"/>
        </p:xfrm>
        <a:graphic>
          <a:graphicData uri="http://schemas.openxmlformats.org/drawingml/2006/table">
            <a:tbl>
              <a:tblPr bandRow="1" bandCol="1">
                <a:noFill/>
                <a:tableStyleId>{D1DD44B1-C9F8-4622-B0B2-C40D1C95E60E}</a:tableStyleId>
              </a:tblPr>
              <a:tblGrid>
                <a:gridCol w="11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1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Acquiring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Developing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Refining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Mastering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Mark</a:t>
                      </a:r>
                      <a:endParaRPr sz="12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Holds Instrument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Consistently holds the guitar tipped toward their face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 the guitar upright 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 of the time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 the guitar upright most of the time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Holds the guitar upright 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all of the time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Strumming</a:t>
                      </a:r>
                      <a:endParaRPr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Successfully plays Strum Pattern #1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Is able to play Strum Pattern #2, 75% of the time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Successfully plays Strum Pattern #2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182880" lvl="0" indent="-29718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omic Sans MS"/>
                        <a:buChar char="➢"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Successfully plays Strum Pattern #3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7" name="Google Shape;117;p28"/>
          <p:cNvSpPr txBox="1"/>
          <p:nvPr/>
        </p:nvSpPr>
        <p:spPr>
          <a:xfrm>
            <a:off x="264563" y="55425"/>
            <a:ext cx="82818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ic Sans MS"/>
                <a:ea typeface="Comic Sans MS"/>
                <a:cs typeface="Comic Sans MS"/>
                <a:sym typeface="Comic Sans MS"/>
              </a:rPr>
              <a:t>Rubric:  Guitar - Test #1:  Strumming (Strings all open)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 Date: ___________; 	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Teacher’s Name: </a:t>
            </a: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Stephen / Brook / Dreger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__;  	Student: _________________; 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28"/>
          <p:cNvSpPr txBox="1"/>
          <p:nvPr/>
        </p:nvSpPr>
        <p:spPr>
          <a:xfrm>
            <a:off x="162150" y="4173825"/>
            <a:ext cx="5583600" cy="10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Strum Patterns</a:t>
            </a:r>
            <a:r>
              <a:rPr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 	Count:  	</a:t>
            </a:r>
            <a:r>
              <a:rPr lang="en" sz="10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		2		 3		4</a:t>
            </a:r>
            <a:endParaRPr sz="10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		         1:	D		D		D		D</a:t>
            </a:r>
            <a:endParaRPr sz="12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2: 	D		r		D		r</a:t>
            </a:r>
            <a:endParaRPr sz="12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144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3: 	D		DU		D		D	</a:t>
            </a:r>
            <a:endParaRPr sz="1200" b="1"/>
          </a:p>
        </p:txBody>
      </p:sp>
      <p:cxnSp>
        <p:nvCxnSpPr>
          <p:cNvPr id="119" name="Google Shape;119;p28"/>
          <p:cNvCxnSpPr/>
          <p:nvPr/>
        </p:nvCxnSpPr>
        <p:spPr>
          <a:xfrm rot="10800000" flipH="1">
            <a:off x="1682875" y="4768425"/>
            <a:ext cx="3433800" cy="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Google Shape;120;p28"/>
          <p:cNvCxnSpPr/>
          <p:nvPr/>
        </p:nvCxnSpPr>
        <p:spPr>
          <a:xfrm rot="10800000" flipH="1">
            <a:off x="1682875" y="4959725"/>
            <a:ext cx="3433800" cy="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29"/>
          <p:cNvGraphicFramePr/>
          <p:nvPr/>
        </p:nvGraphicFramePr>
        <p:xfrm>
          <a:off x="152413" y="683350"/>
          <a:ext cx="3000000" cy="3000000"/>
        </p:xfrm>
        <a:graphic>
          <a:graphicData uri="http://schemas.openxmlformats.org/drawingml/2006/table">
            <a:tbl>
              <a:tblPr bandRow="1" bandCol="1">
                <a:noFill/>
                <a:tableStyleId>{D1DD44B1-C9F8-4622-B0B2-C40D1C95E60E}</a:tableStyleId>
              </a:tblPr>
              <a:tblGrid>
                <a:gridCol w="110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Acquiring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Developing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Refining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Mastering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Mark</a:t>
                      </a:r>
                      <a:endParaRPr sz="12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Holds Instrument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Consistently holds the guitar tipped toward their face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 the guitar upright 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some of the time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 the guitar upright most of the time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Holds the guitar upright 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all of the time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Fingering when strumming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Too little pressure applied to the string, which detracts from the performance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Too little pressure applied to the string, which somewhat detracts from the performance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Too little pressure applied to the string,but it did not  detract from the performance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Produces a warm tone quality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Playing Tablature /Note Accuracy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(for each song)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Many errors (7 / 10)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Restarted 3 times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 few errors (3 / 10)  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Restarted 2 times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All notes played correctly within 2 attempts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All notes played correctly first time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Rhythm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(for each song)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Tempo was modified significantly, somewhat recognizable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Tempo modified and consistent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Able to recognize the song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Tempo slightly modified in places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 sing along because it is recognizable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Tempo is consistent and musician sings when playing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Performance(s) - Levels:  Song /Scales</a:t>
                      </a:r>
                      <a:endParaRPr sz="9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Was able to play each song when the tempo was modified significantly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Had to modify the tempo for two songs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Played 3 songs correctly according to the rhythm notes on the music page</a:t>
                      </a:r>
                      <a:endParaRPr sz="9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lvl="0" indent="-24003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mic Sans MS"/>
                        <a:buChar char="➢"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Played all 4 songs correctly according to the rhythm notes on the music page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8288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925">
                <a:tc grid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6" name="Google Shape;126;p29"/>
          <p:cNvSpPr txBox="1"/>
          <p:nvPr/>
        </p:nvSpPr>
        <p:spPr>
          <a:xfrm>
            <a:off x="303488" y="35975"/>
            <a:ext cx="82818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ic Sans MS"/>
                <a:ea typeface="Comic Sans MS"/>
                <a:cs typeface="Comic Sans MS"/>
                <a:sym typeface="Comic Sans MS"/>
              </a:rPr>
              <a:t>Rubric for Playing the Guitar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 Dates: ___________; 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Teacher’s Name: Stephen / Brook / Dreger;  	Student: _________________;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7" name="Google Shape;127;p29"/>
          <p:cNvSpPr txBox="1"/>
          <p:nvPr/>
        </p:nvSpPr>
        <p:spPr>
          <a:xfrm>
            <a:off x="90100" y="4612250"/>
            <a:ext cx="24348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latin typeface="Comic Sans MS"/>
                <a:ea typeface="Comic Sans MS"/>
                <a:cs typeface="Comic Sans MS"/>
                <a:sym typeface="Comic Sans MS"/>
              </a:rPr>
              <a:t># of Performances: </a:t>
            </a:r>
            <a:r>
              <a:rPr lang="en" sz="9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(Tally marks)</a:t>
            </a:r>
            <a:endParaRPr sz="900" b="1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latin typeface="Comic Sans MS"/>
                <a:ea typeface="Comic Sans MS"/>
                <a:cs typeface="Comic Sans MS"/>
                <a:sym typeface="Comic Sans MS"/>
              </a:rPr>
              <a:t> Use a </a:t>
            </a:r>
            <a:r>
              <a:rPr lang="en" sz="9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</a:t>
            </a:r>
            <a:r>
              <a:rPr lang="en" sz="900" b="1">
                <a:latin typeface="Comic Sans MS"/>
                <a:ea typeface="Comic Sans MS"/>
                <a:cs typeface="Comic Sans MS"/>
                <a:sym typeface="Comic Sans MS"/>
              </a:rPr>
              <a:t> colour for </a:t>
            </a:r>
            <a:r>
              <a:rPr lang="en" sz="9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</a:t>
            </a:r>
            <a:r>
              <a:rPr lang="en" sz="900" b="1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900" b="1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</a:t>
            </a:r>
            <a:endParaRPr sz="900" b="1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Office PowerPoint</Application>
  <PresentationFormat>On-screen Show (16:9)</PresentationFormat>
  <Paragraphs>89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Comic Sans MS</vt:lpstr>
      <vt:lpstr>Garamond</vt:lpstr>
      <vt:lpstr>Arial</vt:lpstr>
      <vt:lpstr>Simple Light</vt:lpstr>
      <vt:lpstr>Simple Light</vt:lpstr>
      <vt:lpstr>Guitar - Assessment Growth Based Rubric song &amp; final mark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 - Assessment Growth Based Rubric song &amp; final mark</dc:title>
  <dc:creator>Ginger Rogers</dc:creator>
  <cp:lastModifiedBy>Ginger Rogers</cp:lastModifiedBy>
  <cp:revision>1</cp:revision>
  <dcterms:modified xsi:type="dcterms:W3CDTF">2019-04-12T17:16:46Z</dcterms:modified>
</cp:coreProperties>
</file>